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7" r:id="rId2"/>
    <p:sldId id="278" r:id="rId3"/>
    <p:sldId id="279" r:id="rId4"/>
    <p:sldId id="264" r:id="rId5"/>
    <p:sldId id="256" r:id="rId6"/>
    <p:sldId id="258" r:id="rId7"/>
    <p:sldId id="257" r:id="rId8"/>
    <p:sldId id="259" r:id="rId9"/>
    <p:sldId id="260" r:id="rId10"/>
    <p:sldId id="261" r:id="rId11"/>
    <p:sldId id="266" r:id="rId12"/>
    <p:sldId id="269" r:id="rId13"/>
    <p:sldId id="267" r:id="rId14"/>
    <p:sldId id="270" r:id="rId15"/>
    <p:sldId id="265" r:id="rId16"/>
    <p:sldId id="275" r:id="rId17"/>
    <p:sldId id="276" r:id="rId18"/>
    <p:sldId id="272" r:id="rId19"/>
    <p:sldId id="280" r:id="rId20"/>
    <p:sldId id="273" r:id="rId21"/>
    <p:sldId id="281" r:id="rId22"/>
    <p:sldId id="282" r:id="rId23"/>
    <p:sldId id="283" r:id="rId24"/>
    <p:sldId id="271" r:id="rId25"/>
    <p:sldId id="284" r:id="rId26"/>
    <p:sldId id="274" r:id="rId27"/>
    <p:sldId id="263" r:id="rId28"/>
  </p:sldIdLst>
  <p:sldSz cx="12192000" cy="6858000"/>
  <p:notesSz cx="6858000" cy="9144000"/>
  <p:defaultTextStyle>
    <a:defPPr>
      <a:defRPr lang="en-U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C7ABDB77-B4B4-4276-9A6D-4F49F5196A59}">
          <p14:sldIdLst>
            <p14:sldId id="277"/>
            <p14:sldId id="278"/>
            <p14:sldId id="279"/>
          </p14:sldIdLst>
        </p14:section>
        <p14:section name="Embargo" id="{A0472EEA-02CA-4346-BD1F-DF4AFE657277}">
          <p14:sldIdLst>
            <p14:sldId id="264"/>
          </p14:sldIdLst>
        </p14:section>
        <p14:section name="Altmetric" id="{3E733B19-AE7E-4A9A-AB56-A8BFFAC99807}">
          <p14:sldIdLst>
            <p14:sldId id="256"/>
            <p14:sldId id="258"/>
            <p14:sldId id="257"/>
            <p14:sldId id="259"/>
            <p14:sldId id="260"/>
            <p14:sldId id="261"/>
            <p14:sldId id="266"/>
            <p14:sldId id="269"/>
            <p14:sldId id="267"/>
            <p14:sldId id="270"/>
            <p14:sldId id="265"/>
            <p14:sldId id="275"/>
            <p14:sldId id="276"/>
          </p14:sldIdLst>
        </p14:section>
        <p14:section name="Dimensions" id="{B74A2E12-8218-48F0-9C3A-B71695F943A6}">
          <p14:sldIdLst>
            <p14:sldId id="272"/>
            <p14:sldId id="280"/>
          </p14:sldIdLst>
        </p14:section>
        <p14:section name="Creative Commons" id="{B947F891-ACFF-454F-8096-08D123EAABA5}">
          <p14:sldIdLst>
            <p14:sldId id="273"/>
            <p14:sldId id="281"/>
          </p14:sldIdLst>
        </p14:section>
        <p14:section name="DOI data entry" id="{2BFE5E58-3C91-4694-A81D-F852D978C4DA}">
          <p14:sldIdLst>
            <p14:sldId id="282"/>
            <p14:sldId id="283"/>
          </p14:sldIdLst>
        </p14:section>
        <p14:section name="What’s next" id="{DC85DE51-64AE-4391-8ED4-B9B4630DDB20}">
          <p14:sldIdLst>
            <p14:sldId id="271"/>
            <p14:sldId id="284"/>
            <p14:sldId id="274"/>
          </p14:sldIdLst>
        </p14:section>
        <p14:section name="Sources" id="{C2238DC9-EB26-46F2-B7E2-80DC0C50BD13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Rows</c:v>
                </c:pt>
              </c:strCache>
            </c:strRef>
          </c:tx>
          <c:spPr>
            <a:solidFill>
              <a:srgbClr val="44546A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Move to DOI field</c:v>
                </c:pt>
                <c:pt idx="1">
                  <c:v>Fix spaces</c:v>
                </c:pt>
                <c:pt idx="2">
                  <c:v>Journal-level DOI</c:v>
                </c:pt>
                <c:pt idx="3">
                  <c:v>Check citation</c:v>
                </c:pt>
                <c:pt idx="4">
                  <c:v>Wrong field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288</c:v>
                </c:pt>
                <c:pt idx="1">
                  <c:v>8</c:v>
                </c:pt>
                <c:pt idx="2">
                  <c:v>6</c:v>
                </c:pt>
                <c:pt idx="3">
                  <c:v>12</c:v>
                </c:pt>
                <c:pt idx="4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EDC-4DC7-809D-16BB1779C6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en-UG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203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the Start button, or press Page Down. In slide show mode the buttons at the top of each slide jump back to the contents.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Status: Live means it is on ir.umu.ac.ug now. Embargo needed no change, only a review of the existing settings.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example numbers come from a Dimensions test DOI, not a UMU item. On the repository the circle appears only when Dimensions has at least one citation for the item.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step is mandatory. If management later prefers it optional, it is one setting in the submission configuration.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Before this choice existed, DOIs ended up under Other, URI and ISSN. The item page still finds DOIs in those fields for older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sheet has five types of fix. Rows with a yellow background need a person to check them first. Altmetric’s API refused requests from the server, so the list shows where DOIs sit, not which items have a donut.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credentials belong to the person who registers, so choose someone who will stay in the role. Never send the Client Secret by email or chat.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9D92F-AE04-7FE7-D8FB-25183EA99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BC651-D6B1-449E-18B7-098FB545C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69A26-B65A-07B0-6392-2CA69B60F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C0143-9FC4-1A1C-2CE5-2EA956BE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9301D-6F21-AF5E-F64F-7E60654C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059992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0C26D-08FA-97B0-D904-6C246A6B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FA482-8D6E-FC65-72F0-8253D99F4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24037-E194-546A-C9B2-686FA4437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E1933-9CD1-8079-FD33-50AAC4C9D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ECF59-E2A4-1767-EDA9-40D1F477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18581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249D-22F8-D9C2-E837-18EB8079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DBD9E-E685-66AD-CB89-333B35ED0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CF035-4830-4DEC-C82A-53E560779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E0499-B8D8-5C89-12B9-14D34AF0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83EC1-3F7C-78AD-AE5D-77B702309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62697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5D55D-0B9A-B85F-9444-DEBDE26CE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9BF2F-F21C-EE54-D387-0D4A814F2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FAB62-AEA9-EF06-CEE8-0E0AEF2BA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AB9C3-5D65-8D49-736B-DE2EA3A6B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A09D2-7ACE-0ADA-847C-2FFB00030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2A945-560F-99DB-A93F-A6A9A5009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46402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9D496-05F4-86AC-7949-351D533BE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22B3E-71BE-D674-A4B5-44394FBE0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93A6E-D8F2-449A-B52B-3DE9D3B51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58E772-21FC-25EA-597B-91D346D92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AACEE0-D081-4765-5921-0A2F10B08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6A5DE1-0C0A-42FC-A7E4-1841A2DDC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3CEB2D-13BC-7BC8-0260-10A0D9939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64EA5-B724-227E-59E3-C3FE01BF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88799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A16A8-A710-32FE-E5AB-8410C7BF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68732E-58DB-7F28-685A-0B6005A9B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3A797-5B74-343F-2F93-56BB4C5A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DF611-CE4D-1EF5-44BE-B807A0007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8940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55E8B4-19B5-B52D-10AD-A8D2B2DC5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F14D20-5428-B527-2BE9-E843A1F1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9215F-5C92-5839-E6CF-689046BE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40532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605D9-A0C5-C934-F02E-295C0BA4A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037AD-D2C3-E505-9E0C-82B92BF2F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665F7-1906-8AD9-BB12-8D1089EE9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4ADF2-D6BA-8598-9A41-02DADE9F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13287-79A1-6193-654E-1CEF7F641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872AE-D60B-F28E-8664-E2FD44284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71566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4673-BAD0-1F58-EAF6-95D7E5EE2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C9F11F-BFE7-3B1D-C891-0A311453C8C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D7353-7B93-7662-7561-984FCAD77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42333-807C-8A5A-F083-9B3708D2E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17968-6B13-E458-30AB-2B9A8544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9F33C-20AE-B2C4-7E13-47E17E801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78158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0DA28-40E7-FE51-18BF-392AFFBAB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4A8CA-22FE-A89F-8A73-CD9370A25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6D941-2074-E1C5-34A1-F88213015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2DEBF-ABF8-0FC0-79D7-51B442CBF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80BE2-20B6-2B4C-31C0-639F94F1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110344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BF7217-F35E-E78E-85F0-1C08069A8F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BF0E40-0116-D401-016E-16517241B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3209F-507B-FF7E-4779-9C4DB0213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0BF65-1FF9-5A6B-04DF-234483FC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AC4DC-87C7-1040-8EC6-98EE78616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396847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C975B4-E88E-9E8A-9F2E-C8C6245C9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E9879-F9C5-99B5-0E0E-F2610AFCD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A398B-3122-67C2-6260-D2D299C37B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1019-A7D7-48CD-BA03-5927659C8C27}" type="datetimeFigureOut">
              <a:rPr lang="en-UG" smtClean="0"/>
              <a:t>21/10/2026</a:t>
            </a:fld>
            <a:endParaRPr lang="en-U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70D80-F6E7-010F-9908-AB1BAA2C5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CFEA2-3DCA-0911-CDFB-82BD63DBD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D5A7-3493-48A6-B8A9-05AC8DADF364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14674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4.xml"/><Relationship Id="rId7" Type="http://schemas.openxmlformats.org/officeDocument/2006/relationships/slide" Target="slide2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0.xml"/><Relationship Id="rId5" Type="http://schemas.openxmlformats.org/officeDocument/2006/relationships/slide" Target="slide18.xml"/><Relationship Id="rId4" Type="http://schemas.openxmlformats.org/officeDocument/2006/relationships/slide" Target="slide5.xml"/><Relationship Id="rId9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10.xml"/><Relationship Id="rId7" Type="http://schemas.openxmlformats.org/officeDocument/2006/relationships/slide" Target="slide22.xml"/><Relationship Id="rId12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0.xml"/><Relationship Id="rId11" Type="http://schemas.openxmlformats.org/officeDocument/2006/relationships/slide" Target="slide26.xml"/><Relationship Id="rId5" Type="http://schemas.openxmlformats.org/officeDocument/2006/relationships/slide" Target="slide21.xml"/><Relationship Id="rId10" Type="http://schemas.openxmlformats.org/officeDocument/2006/relationships/slide" Target="slide17.xml"/><Relationship Id="rId4" Type="http://schemas.openxmlformats.org/officeDocument/2006/relationships/slide" Target="slide18.xml"/><Relationship Id="rId9" Type="http://schemas.openxmlformats.org/officeDocument/2006/relationships/slide" Target="slide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ir.umu.ac.ug/items/2782d841-e33b-4d79-9f90-e0c92d98fe52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ir.umu.ac.ug/items/08c9a987-a91f-4b55-bc6c-1512fffc1857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s://ir.umu.ac.ug/items/faa2f49c-83da-41f3-940c-aa6880cfc6a6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ir.umu.ac.ug/items/9bed6aff-00f0-418f-9b0d-1a11d2592ebd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slide" Target="slide1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slide" Target="slide2.xml"/><Relationship Id="rId5" Type="http://schemas.openxmlformats.org/officeDocument/2006/relationships/image" Target="../media/image16.png"/><Relationship Id="rId10" Type="http://schemas.openxmlformats.org/officeDocument/2006/relationships/slide" Target="slide14.xml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mailto:support@altmetric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2.xml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r.umu.ac.ug/items/0fdea951-ab60-4f44-b0da-d9c91cad2183" TargetMode="External"/><Relationship Id="rId7" Type="http://schemas.openxmlformats.org/officeDocument/2006/relationships/slide" Target="slide19.xml"/><Relationship Id="rId2" Type="http://schemas.openxmlformats.org/officeDocument/2006/relationships/hyperlink" Target="https://ir.umu.ac.ug/browse/author?startsWith=Kyamanywa,%20Patrick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1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2.xml"/><Relationship Id="rId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1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.xml"/><Relationship Id="rId4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slide" Target="slide2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slide" Target="slide21.xml"/><Relationship Id="rId4" Type="http://schemas.openxmlformats.org/officeDocument/2006/relationships/slide" Target="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4.xml"/><Relationship Id="rId5" Type="http://schemas.openxmlformats.org/officeDocument/2006/relationships/slide" Target="slide2.xml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orcid.org/ufaqs/how-do-i-register-a-public-api-clien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6.xml"/><Relationship Id="rId5" Type="http://schemas.openxmlformats.org/officeDocument/2006/relationships/slide" Target="slide2.xml"/><Relationship Id="rId4" Type="http://schemas.openxmlformats.org/officeDocument/2006/relationships/slide" Target="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7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gitlab.oit.duke.edu/ddr/dspace-angular/-/merge_requests/26/pipelines" TargetMode="External"/><Relationship Id="rId3" Type="http://schemas.openxmlformats.org/officeDocument/2006/relationships/hyperlink" Target="https://help.altmetric.com/en/articles/9808577" TargetMode="External"/><Relationship Id="rId7" Type="http://schemas.openxmlformats.org/officeDocument/2006/relationships/hyperlink" Target="https://wiki.lyrasis.org/display/DSPACECRIS/ORCID+Integration+Configuration" TargetMode="External"/><Relationship Id="rId2" Type="http://schemas.openxmlformats.org/officeDocument/2006/relationships/hyperlink" Target="https://github.com/DSpace/dspace-angular/issues/240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fo.orcid.org/ufaqs/how-do-i-register-a-public-api-client/" TargetMode="External"/><Relationship Id="rId5" Type="http://schemas.openxmlformats.org/officeDocument/2006/relationships/hyperlink" Target="https://integration-dimensions-badge.digital-science.com/" TargetMode="External"/><Relationship Id="rId10" Type="http://schemas.openxmlformats.org/officeDocument/2006/relationships/slide" Target="slide2.xml"/><Relationship Id="rId4" Type="http://schemas.openxmlformats.org/officeDocument/2006/relationships/hyperlink" Target="https://help.altmetric.com/en/articles/9803009" TargetMode="External"/><Relationship Id="rId9" Type="http://schemas.openxmlformats.org/officeDocument/2006/relationships/slide" Target="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4000" dirty="0"/>
              <a:t>UMU Institutional Repository: what </a:t>
            </a:r>
            <a:r>
              <a:rPr lang="en-US" sz="4000" dirty="0"/>
              <a:t>has been </a:t>
            </a:r>
            <a:r>
              <a:rPr sz="4000" dirty="0"/>
              <a:t>added and what’s next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2400"/>
              <a:t>Altmetric, Dimensions, Creative Commons, DOI entry and embargo</a:t>
            </a:r>
          </a:p>
          <a:p>
            <a:r>
              <a:rPr sz="1800">
                <a:solidFill>
                  <a:schemeClr val="tx2"/>
                </a:solidFill>
              </a:rPr>
              <a:t>Library, Uganda Martyrs University  |  October 2026</a:t>
            </a:r>
          </a:p>
        </p:txBody>
      </p:sp>
      <p:sp>
        <p:nvSpPr>
          <p:cNvPr id="4" name="Start button">
            <a:hlinkClick r:id="rId3" action="ppaction://hlinksldjump" tooltip="Go to the contents"/>
          </p:cNvPr>
          <p:cNvSpPr/>
          <p:nvPr/>
        </p:nvSpPr>
        <p:spPr>
          <a:xfrm>
            <a:off x="4727448" y="5486400"/>
            <a:ext cx="2743200" cy="548640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chemeClr val="bg1"/>
                </a:solidFill>
              </a:rPr>
              <a:t>Start with the contents 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Contents</a:t>
            </a:r>
          </a:p>
        </p:txBody>
      </p:sp>
      <p:sp>
        <p:nvSpPr>
          <p:cNvPr id="3" name="Tile What changed">
            <a:hlinkClick r:id="rId2" action="ppaction://hlinksldjump" tooltip="Go to What changed"/>
          </p:cNvPr>
          <p:cNvSpPr/>
          <p:nvPr/>
        </p:nvSpPr>
        <p:spPr>
          <a:xfrm>
            <a:off x="841248" y="182880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bg1"/>
                </a:solidFill>
              </a:rPr>
              <a:t>1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bg1"/>
                </a:solidFill>
              </a:rPr>
              <a:t>What changed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bg1"/>
                </a:solidFill>
              </a:rPr>
              <a:t>Everything we added, at a glance</a:t>
            </a:r>
          </a:p>
        </p:txBody>
      </p:sp>
      <p:sp>
        <p:nvSpPr>
          <p:cNvPr id="4" name="Tile Embargo">
            <a:hlinkClick r:id="rId3" action="ppaction://hlinksldjump" tooltip="Go to Embargo"/>
          </p:cNvPr>
          <p:cNvSpPr/>
          <p:nvPr/>
        </p:nvSpPr>
        <p:spPr>
          <a:xfrm>
            <a:off x="3538728" y="182880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bg1"/>
                </a:solidFill>
              </a:rPr>
              <a:t>2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bg1"/>
                </a:solidFill>
              </a:rPr>
              <a:t>Embargo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bg1"/>
                </a:solidFill>
              </a:rPr>
              <a:t>Restrict a file for a set time</a:t>
            </a:r>
          </a:p>
        </p:txBody>
      </p:sp>
      <p:sp>
        <p:nvSpPr>
          <p:cNvPr id="5" name="Tile Altmetric">
            <a:hlinkClick r:id="rId4" action="ppaction://hlinksldjump" tooltip="Go to Altmetric"/>
          </p:cNvPr>
          <p:cNvSpPr/>
          <p:nvPr/>
        </p:nvSpPr>
        <p:spPr>
          <a:xfrm>
            <a:off x="6236208" y="182880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bg1"/>
                </a:solidFill>
              </a:rPr>
              <a:t>3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bg1"/>
                </a:solidFill>
              </a:rPr>
              <a:t>Altmetric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bg1"/>
                </a:solidFill>
              </a:rPr>
              <a:t>Donut on item pages, with examples</a:t>
            </a:r>
          </a:p>
        </p:txBody>
      </p:sp>
      <p:sp>
        <p:nvSpPr>
          <p:cNvPr id="6" name="Tile Dimensions">
            <a:hlinkClick r:id="rId5" action="ppaction://hlinksldjump" tooltip="Go to Dimensions"/>
          </p:cNvPr>
          <p:cNvSpPr/>
          <p:nvPr/>
        </p:nvSpPr>
        <p:spPr>
          <a:xfrm>
            <a:off x="8933688" y="182880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bg1"/>
                </a:solidFill>
              </a:rPr>
              <a:t>4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bg1"/>
                </a:solidFill>
              </a:rPr>
              <a:t>Dimensions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bg1"/>
                </a:solidFill>
              </a:rPr>
              <a:t>Citation circle beside the donut</a:t>
            </a:r>
          </a:p>
        </p:txBody>
      </p:sp>
      <p:sp>
        <p:nvSpPr>
          <p:cNvPr id="7" name="Tile Creative Commons">
            <a:hlinkClick r:id="rId6" action="ppaction://hlinksldjump" tooltip="Go to Creative Commons"/>
          </p:cNvPr>
          <p:cNvSpPr/>
          <p:nvPr/>
        </p:nvSpPr>
        <p:spPr>
          <a:xfrm>
            <a:off x="841248" y="402336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bg1"/>
                </a:solidFill>
              </a:rPr>
              <a:t>5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bg1"/>
                </a:solidFill>
              </a:rPr>
              <a:t>Creative Commons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bg1"/>
                </a:solidFill>
              </a:rPr>
              <a:t>Licence step in the deposit form</a:t>
            </a:r>
          </a:p>
        </p:txBody>
      </p:sp>
      <p:sp>
        <p:nvSpPr>
          <p:cNvPr id="8" name="Tile DOI data entry">
            <a:hlinkClick r:id="rId7" action="ppaction://hlinksldjump" tooltip="Go to DOI data entry"/>
          </p:cNvPr>
          <p:cNvSpPr/>
          <p:nvPr/>
        </p:nvSpPr>
        <p:spPr>
          <a:xfrm>
            <a:off x="3538728" y="402336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bg1"/>
                </a:solidFill>
              </a:rPr>
              <a:t>6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bg1"/>
                </a:solidFill>
              </a:rPr>
              <a:t>DOI data entry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bg1"/>
                </a:solidFill>
              </a:rPr>
              <a:t>DOI choice, entry rules, clean-up</a:t>
            </a:r>
          </a:p>
        </p:txBody>
      </p:sp>
      <p:sp>
        <p:nvSpPr>
          <p:cNvPr id="9" name="Tile What’s next">
            <a:hlinkClick r:id="rId8" action="ppaction://hlinksldjump" tooltip="Go to What’s next"/>
          </p:cNvPr>
          <p:cNvSpPr/>
          <p:nvPr/>
        </p:nvSpPr>
        <p:spPr>
          <a:xfrm>
            <a:off x="6236208" y="402336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tx2"/>
                </a:solidFill>
              </a:rPr>
              <a:t>7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tx2"/>
                </a:solidFill>
              </a:rPr>
              <a:t>What’s next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tx1"/>
                </a:solidFill>
              </a:rPr>
              <a:t>ORCID, backups, visibility, policy</a:t>
            </a:r>
          </a:p>
        </p:txBody>
      </p:sp>
      <p:sp>
        <p:nvSpPr>
          <p:cNvPr id="10" name="Tile Sources">
            <a:hlinkClick r:id="rId9" action="ppaction://hlinksldjump" tooltip="Go to Sources"/>
          </p:cNvPr>
          <p:cNvSpPr/>
          <p:nvPr/>
        </p:nvSpPr>
        <p:spPr>
          <a:xfrm>
            <a:off x="8933688" y="4023360"/>
            <a:ext cx="2423160" cy="196596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200"/>
              </a:spcAft>
            </a:pPr>
            <a:r>
              <a:rPr sz="2800" b="0">
                <a:solidFill>
                  <a:schemeClr val="tx2"/>
                </a:solidFill>
              </a:rPr>
              <a:t>8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chemeClr val="tx2"/>
                </a:solidFill>
              </a:rPr>
              <a:t>Sources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tx1"/>
                </a:solidFill>
              </a:rPr>
              <a:t>Links used for this work</a:t>
            </a:r>
          </a:p>
        </p:txBody>
      </p:sp>
      <p:sp>
        <p:nvSpPr>
          <p:cNvPr id="11" name="Tip"/>
          <p:cNvSpPr txBox="1"/>
          <p:nvPr/>
        </p:nvSpPr>
        <p:spPr>
          <a:xfrm>
            <a:off x="841248" y="6263640"/>
            <a:ext cx="10515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chemeClr val="tx2"/>
                </a:solidFill>
              </a:rPr>
              <a:t>In slide show mode, click a tile to jump to it. Each slide has a Contents button at the top, and screenshots of items open the live page.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 changed on the IR</a:t>
            </a:r>
          </a:p>
        </p:txBody>
      </p:sp>
      <p:graphicFrame>
        <p:nvGraphicFramePr>
          <p:cNvPr id="3" name="Changes table"/>
          <p:cNvGraphicFramePr>
            <a:graphicFrameLocks noGrp="1"/>
          </p:cNvGraphicFramePr>
          <p:nvPr/>
        </p:nvGraphicFramePr>
        <p:xfrm>
          <a:off x="841248" y="1783080"/>
          <a:ext cx="10515600" cy="44256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8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bg1"/>
                          </a:solidFill>
                        </a:rPr>
                        <a:t>Change</a:t>
                      </a:r>
                    </a:p>
                  </a:txBody>
                  <a:tcPr marT="36576" marB="3657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bg1"/>
                          </a:solidFill>
                        </a:rPr>
                        <a:t>Where you see it</a:t>
                      </a:r>
                    </a:p>
                  </a:txBody>
                  <a:tcPr marT="36576" marB="3657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 marT="36576" marB="3657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bg1"/>
                          </a:solidFill>
                        </a:rPr>
                        <a:t>Go</a:t>
                      </a:r>
                    </a:p>
                  </a:txBody>
                  <a:tcPr marT="36576" marB="36576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Altmetric donut, by DOI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Item page, under the abstract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Live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3" action="ppaction://hlinksldjump" tooltip="Go to slide 10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DOI link with a “DOI” label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Item page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Live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3" action="ppaction://hlinksldjump" tooltip="Go to slide 10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Dimensions citation circle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Item page, beside the donut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Live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4" action="ppaction://hlinksldjump" tooltip="Go to slide 18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Creative Commons step in deposit form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Deposit form, required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Live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5" action="ppaction://hlinksldjump" tooltip="Go to slide 21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CC licence and button on item page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Item page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Live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6" action="ppaction://hlinksldjump" tooltip="Go to slide 20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DOI choice in the Identifiers list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Deposit form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Live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7" action="ppaction://hlinksldjump" tooltip="Go to slide 22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Embargo options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File upload step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Already available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8" action="ppaction://hlinksldjump" tooltip="Go to slide 4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DOI clean-up list for librarians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Spreadsheet, 315 rows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Ready to send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9" action="ppaction://hlinksldjump" tooltip="Go to slide 23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Altmetric repository registration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Altmetric support reply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Done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10" action="ppaction://hlinksldjump" tooltip="Go to slide 17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UMU IR listed on dspace.org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</a:rPr>
                        <a:t>DSpace registry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2"/>
                          </a:solidFill>
                        </a:rPr>
                        <a:t>Done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chemeClr val="tx1"/>
                          </a:solidFill>
                          <a:hlinkClick r:id="rId11" action="ppaction://hlinksldjump" tooltip="Go to slide 26"/>
                        </a:rPr>
                        <a:t>Open ›</a:t>
                      </a:r>
                    </a:p>
                  </a:txBody>
                  <a:tcPr marT="36576" marB="36576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Nav contents">
            <a:hlinkClick r:id="rId12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5" name="Nav next">
            <a:hlinkClick r:id="rId8" action="ppaction://hlinksldjump" tooltip="Go to slide 4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2CA6-3C00-13CD-3AEE-54C7B1DBA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G" b="1" dirty="0"/>
              <a:t>Embargo: already set up</a:t>
            </a:r>
            <a:r>
              <a:rPr lang="en-US" b="1" dirty="0"/>
              <a:t> on file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447E9-0276-087D-5A02-84E2B889D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" y="1522412"/>
            <a:ext cx="10515600" cy="2241550"/>
          </a:xfrm>
        </p:spPr>
        <p:txBody>
          <a:bodyPr/>
          <a:lstStyle/>
          <a:p>
            <a:r>
              <a:rPr lang="en-UG" dirty="0"/>
              <a:t>The file upload step</a:t>
            </a:r>
            <a:r>
              <a:rPr lang="en-US" dirty="0"/>
              <a:t> </a:t>
            </a:r>
            <a:r>
              <a:rPr lang="en-UG" dirty="0"/>
              <a:t>offers four access conditions: open access, lease (up to 6 months), </a:t>
            </a:r>
            <a:r>
              <a:rPr lang="en-UG" b="1" dirty="0"/>
              <a:t>embargo</a:t>
            </a:r>
            <a:r>
              <a:rPr lang="en-UG" dirty="0"/>
              <a:t> (a start date up to 36 months ahead), and administrator-only. </a:t>
            </a:r>
            <a:endParaRPr lang="en-US" dirty="0"/>
          </a:p>
          <a:p>
            <a:r>
              <a:rPr lang="en-UG" dirty="0"/>
              <a:t>Only the file is locked: an embargoed item’s title and abstract stay public.</a:t>
            </a:r>
          </a:p>
          <a:p>
            <a:pPr lvl="0"/>
            <a:endParaRPr lang="en-U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A3282D-22E2-2955-D84F-5C4573596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261" y="4047926"/>
            <a:ext cx="9048750" cy="17466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325D43-DBA4-60F1-F90B-0B7913AA9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92" y="3990943"/>
            <a:ext cx="2101958" cy="121926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47185B0-F8DB-30FF-0060-92354E73F904}"/>
              </a:ext>
            </a:extLst>
          </p:cNvPr>
          <p:cNvCxnSpPr>
            <a:cxnSpLocks/>
          </p:cNvCxnSpPr>
          <p:nvPr/>
        </p:nvCxnSpPr>
        <p:spPr>
          <a:xfrm flipH="1" flipV="1">
            <a:off x="1304925" y="4400550"/>
            <a:ext cx="2219325" cy="2000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av back">
            <a:hlinkClick r:id="rId4" action="ppaction://hlinksldjump" tooltip="Go to slide 3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11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2" name="Nav next">
            <a:hlinkClick r:id="rId6" action="ppaction://hlinksldjump" tooltip="Go to slide 5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379318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68E47-366D-9C95-10A2-5DE4CBDC8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Display </a:t>
            </a:r>
            <a:r>
              <a:rPr lang="en-US" dirty="0" err="1"/>
              <a:t>Altmetric</a:t>
            </a:r>
            <a:r>
              <a:rPr lang="en-US" dirty="0"/>
              <a:t> badges on simple item view</a:t>
            </a:r>
            <a:endParaRPr lang="en-UG" dirty="0"/>
          </a:p>
        </p:txBody>
      </p:sp>
      <p:sp>
        <p:nvSpPr>
          <p:cNvPr id="4" name="Nav back">
            <a:hlinkClick r:id="rId2" action="ppaction://hlinksldjump" tooltip="Go to slide 4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5" name="Nav contents">
            <a:hlinkClick r:id="rId3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6" name="Nav next">
            <a:hlinkClick r:id="rId4" action="ppaction://hlinksldjump" tooltip="Go to slide 6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204291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823B-9985-775C-92CC-C3CF16652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BEC4-4E61-F2AF-1301-C18AC9A67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5AE63-7757-CE17-F6DD-EADA7A872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53" y="1362733"/>
            <a:ext cx="11544893" cy="5277121"/>
          </a:xfrm>
          <a:prstGeom prst="rect">
            <a:avLst/>
          </a:prstGeom>
        </p:spPr>
      </p:pic>
      <p:sp>
        <p:nvSpPr>
          <p:cNvPr id="6" name="Nav back">
            <a:hlinkClick r:id="rId3" action="ppaction://hlinksldjump" tooltip="Go to slide 5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4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5" action="ppaction://hlinksldjump" tooltip="Go to slide 7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214761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D0F45-99A6-12EB-5F4C-F8C06CB4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</a:t>
            </a:r>
            <a:endParaRPr lang="en-U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AD9A2-7BF5-4DD9-8E3D-2627A4C63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</a:t>
            </a:r>
            <a:r>
              <a:rPr lang="en-UG" dirty="0" err="1"/>
              <a:t>ut</a:t>
            </a:r>
            <a:r>
              <a:rPr lang="en-UG" dirty="0"/>
              <a:t> the DOI in </a:t>
            </a:r>
            <a:r>
              <a:rPr lang="en-UG" b="1" dirty="0" err="1">
                <a:solidFill>
                  <a:srgbClr val="FF0000"/>
                </a:solidFill>
              </a:rPr>
              <a:t>dc.identifier.doi</a:t>
            </a:r>
            <a:r>
              <a:rPr lang="en-UG" dirty="0"/>
              <a:t>, written as a full link: </a:t>
            </a:r>
            <a:r>
              <a:rPr lang="en-UG" b="1" dirty="0">
                <a:solidFill>
                  <a:srgbClr val="0070C0"/>
                </a:solidFill>
              </a:rPr>
              <a:t>https://doi.org/10.xxxx/xxxxx. </a:t>
            </a:r>
            <a:r>
              <a:rPr lang="en-UG" dirty="0"/>
              <a:t>Not DOI: 10.xxxx/..., not with spaces inside, and not in the citation or ISSN fields. That’s the standard DOI field, the page checks it first, and a full link is what makes the DOI link clickable.</a:t>
            </a:r>
            <a:endParaRPr lang="en-US" dirty="0"/>
          </a:p>
          <a:p>
            <a:endParaRPr lang="en-US" dirty="0"/>
          </a:p>
          <a:p>
            <a:r>
              <a:rPr lang="en-UG" dirty="0"/>
              <a:t>When you deposit an item that has a DOI, go to </a:t>
            </a:r>
            <a:r>
              <a:rPr lang="en-UG" b="1" dirty="0"/>
              <a:t>Identifiers</a:t>
            </a:r>
            <a:r>
              <a:rPr lang="en-UG" dirty="0"/>
              <a:t>, choose </a:t>
            </a:r>
            <a:r>
              <a:rPr lang="en-UG" b="1" dirty="0"/>
              <a:t>DOI</a:t>
            </a:r>
            <a:r>
              <a:rPr lang="en-UG" dirty="0"/>
              <a:t>, and type the full link, e.g. https://doi.org/10.1234/abcd.5678. Don’t type “DOI:” in front, don’t leave spaces inside it, and don’t put a DOI under ISSN, URI or Other. Add the DOI of the item itself, not of a paper it cites.</a:t>
            </a:r>
          </a:p>
        </p:txBody>
      </p:sp>
      <p:sp>
        <p:nvSpPr>
          <p:cNvPr id="4" name="Nav back">
            <a:hlinkClick r:id="rId2" action="ppaction://hlinksldjump" tooltip="Go to slide 6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5" name="Nav contents">
            <a:hlinkClick r:id="rId3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6" name="Nav next">
            <a:hlinkClick r:id="rId4" action="ppaction://hlinksldjump" tooltip="Go to slide 8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394798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F1618-4913-9DF5-17BD-94C87E3DB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213"/>
          </a:xfrm>
        </p:spPr>
        <p:txBody>
          <a:bodyPr/>
          <a:lstStyle/>
          <a:p>
            <a:r>
              <a:rPr lang="en-US" dirty="0"/>
              <a:t>Edit the DOI field </a:t>
            </a:r>
            <a:endParaRPr lang="en-U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0A9B5-D9A1-0379-003D-ECB9547DA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625" y="1293240"/>
            <a:ext cx="8666375" cy="1970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95CFF4-D2FE-4506-4BCE-F0B6B86655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14"/>
          <a:stretch>
            <a:fillRect/>
          </a:stretch>
        </p:blipFill>
        <p:spPr>
          <a:xfrm>
            <a:off x="3648173" y="3594671"/>
            <a:ext cx="8543827" cy="3012244"/>
          </a:xfrm>
          <a:prstGeom prst="rect">
            <a:avLst/>
          </a:prstGeom>
        </p:spPr>
      </p:pic>
      <p:sp>
        <p:nvSpPr>
          <p:cNvPr id="8" name="Nav back">
            <a:hlinkClick r:id="rId4" action="ppaction://hlinksldjump" tooltip="Go to slide 7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9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0" name="Nav next">
            <a:hlinkClick r:id="rId6" action="ppaction://hlinksldjump" tooltip="Go to slide 9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57E709-2EAB-9CB6-AEBB-BE2067C825E2}"/>
              </a:ext>
            </a:extLst>
          </p:cNvPr>
          <p:cNvSpPr txBox="1"/>
          <p:nvPr/>
        </p:nvSpPr>
        <p:spPr>
          <a:xfrm>
            <a:off x="897757" y="18288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the DOI was entered before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75386-BB4E-7EBD-A217-9F5F4574F29D}"/>
              </a:ext>
            </a:extLst>
          </p:cNvPr>
          <p:cNvSpPr txBox="1"/>
          <p:nvPr/>
        </p:nvSpPr>
        <p:spPr>
          <a:xfrm>
            <a:off x="1495723" y="524130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the DOI goes and how it should look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4503607-FFDA-4AF0-9E5E-F5D5A15CDFD1}"/>
              </a:ext>
            </a:extLst>
          </p:cNvPr>
          <p:cNvCxnSpPr/>
          <p:nvPr/>
        </p:nvCxnSpPr>
        <p:spPr>
          <a:xfrm flipH="1" flipV="1">
            <a:off x="2535810" y="2278285"/>
            <a:ext cx="2479250" cy="1632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13E86A2-1485-A1D4-93F2-76A99FA0727A}"/>
              </a:ext>
            </a:extLst>
          </p:cNvPr>
          <p:cNvCxnSpPr>
            <a:cxnSpLocks/>
          </p:cNvCxnSpPr>
          <p:nvPr/>
        </p:nvCxnSpPr>
        <p:spPr>
          <a:xfrm flipH="1">
            <a:off x="3324523" y="5722070"/>
            <a:ext cx="23567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005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6BA80-0A7F-4357-E731-FC7BAC136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188"/>
          </a:xfrm>
        </p:spPr>
        <p:txBody>
          <a:bodyPr/>
          <a:lstStyle/>
          <a:p>
            <a:r>
              <a:rPr lang="en-US" dirty="0"/>
              <a:t>Save changes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7DFEF-A0B8-928A-FA1C-DDE4BF19D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F8E15C-C2D6-523D-291E-64C158B45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75" y="1631681"/>
            <a:ext cx="11678250" cy="5226319"/>
          </a:xfrm>
          <a:prstGeom prst="rect">
            <a:avLst/>
          </a:prstGeom>
        </p:spPr>
      </p:pic>
      <p:sp>
        <p:nvSpPr>
          <p:cNvPr id="6" name="Nav back">
            <a:hlinkClick r:id="rId3" action="ppaction://hlinksldjump" tooltip="Go to slide 8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4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5" action="ppaction://hlinksldjump" tooltip="Go to slide 10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2117704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4643-A208-58E1-638F-13AF63828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Altmetric</a:t>
            </a:r>
            <a:r>
              <a:rPr lang="en-US" dirty="0"/>
              <a:t> Donut Added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54FFD-E467-76C0-4247-8912EB64D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533" y="3022830"/>
            <a:ext cx="5200917" cy="11909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hlinkClick r:id="rId2"/>
              </a:rPr>
              <a:t>https://ir.umu.ac.ug/items/2782d841-e33b-4d79-9f90-e0c92d98fe52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G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hlinkClick r:id="rId2" tooltip="Open this item on the live IR"/>
            <a:extLst>
              <a:ext uri="{FF2B5EF4-FFF2-40B4-BE49-F238E27FC236}">
                <a16:creationId xmlns:a16="http://schemas.microsoft.com/office/drawing/2014/main" id="{3C7F02A4-A21D-C1DF-7B8B-0547CE6E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572" y="1815146"/>
            <a:ext cx="5200917" cy="4000706"/>
          </a:xfrm>
          <a:prstGeom prst="rect">
            <a:avLst/>
          </a:prstGeom>
        </p:spPr>
      </p:pic>
      <p:sp>
        <p:nvSpPr>
          <p:cNvPr id="6" name="Nav back">
            <a:hlinkClick r:id="rId4" action="ppaction://hlinksldjump" tooltip="Go to slide 9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6" action="ppaction://hlinksldjump" tooltip="Go to slide 11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FF34DB-F514-320B-5B64-96C926294A34}"/>
              </a:ext>
            </a:extLst>
          </p:cNvPr>
          <p:cNvSpPr txBox="1"/>
          <p:nvPr/>
        </p:nvSpPr>
        <p:spPr>
          <a:xfrm>
            <a:off x="530710" y="2064371"/>
            <a:ext cx="2180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Example: </a:t>
            </a:r>
            <a:endParaRPr lang="en-UG" sz="3200" b="1" dirty="0"/>
          </a:p>
        </p:txBody>
      </p:sp>
    </p:spTree>
    <p:extLst>
      <p:ext uri="{BB962C8B-B14F-4D97-AF65-F5344CB8AC3E}">
        <p14:creationId xmlns:p14="http://schemas.microsoft.com/office/powerpoint/2010/main" val="126390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AD9C5-DC85-BEA5-D8EE-9C55D8AA7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51" y="1748631"/>
            <a:ext cx="4657627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Use of face masks to limit the spread of the COVID-19 among western Ugandans: Knowledge, attitude and practices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Kyamanywa, Patrick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https://ir.umu.ac.ug/items/08c9a987-a91f-4b55-bc6c-1512fffc1857</a:t>
            </a:r>
            <a:r>
              <a:rPr lang="en-US" dirty="0"/>
              <a:t> </a:t>
            </a:r>
            <a:endParaRPr lang="en-UG" dirty="0"/>
          </a:p>
        </p:txBody>
      </p:sp>
      <p:pic>
        <p:nvPicPr>
          <p:cNvPr id="5" name="Picture 4">
            <a:hlinkClick r:id="rId2" tooltip="Open this item on the live IR"/>
            <a:extLst>
              <a:ext uri="{FF2B5EF4-FFF2-40B4-BE49-F238E27FC236}">
                <a16:creationId xmlns:a16="http://schemas.microsoft.com/office/drawing/2014/main" id="{59818A41-BEC4-5E57-5776-8152CF1B0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345" y="1253331"/>
            <a:ext cx="5981822" cy="47213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3BE47C-2B8C-EA0B-75DA-67948F36242D}"/>
              </a:ext>
            </a:extLst>
          </p:cNvPr>
          <p:cNvSpPr txBox="1"/>
          <p:nvPr/>
        </p:nvSpPr>
        <p:spPr>
          <a:xfrm>
            <a:off x="714351" y="730111"/>
            <a:ext cx="3562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Another example</a:t>
            </a:r>
            <a:endParaRPr lang="en-UG" sz="2800" b="1" dirty="0">
              <a:latin typeface="+mj-lt"/>
            </a:endParaRPr>
          </a:p>
        </p:txBody>
      </p:sp>
      <p:sp>
        <p:nvSpPr>
          <p:cNvPr id="6" name="Nav back">
            <a:hlinkClick r:id="rId4" action="ppaction://hlinksldjump" tooltip="Go to slide 10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6" action="ppaction://hlinksldjump" tooltip="Go to slide 12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114969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7A77B-F847-E6B9-215E-139068A46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701" y="323430"/>
            <a:ext cx="3319022" cy="1325563"/>
          </a:xfrm>
        </p:spPr>
        <p:txBody>
          <a:bodyPr/>
          <a:lstStyle/>
          <a:p>
            <a:r>
              <a:rPr lang="en-US" dirty="0" err="1"/>
              <a:t>Altmetric</a:t>
            </a:r>
            <a:br>
              <a:rPr lang="en-US" dirty="0"/>
            </a:br>
            <a:r>
              <a:rPr lang="en-US" dirty="0"/>
              <a:t>explained </a:t>
            </a:r>
            <a:endParaRPr lang="en-U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8B4DBD-2B1B-1F54-57EC-DB8E3CC52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142" y="171519"/>
            <a:ext cx="8187858" cy="65644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9EA1C3-FDBE-0AA1-67C9-57DFBCFC7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97" y="4194929"/>
            <a:ext cx="3198989" cy="2034186"/>
          </a:xfrm>
          <a:prstGeom prst="rect">
            <a:avLst/>
          </a:prstGeom>
        </p:spPr>
      </p:pic>
      <p:sp>
        <p:nvSpPr>
          <p:cNvPr id="10" name="Nav back">
            <a:hlinkClick r:id="rId4" action="ppaction://hlinksldjump" tooltip="Go to slide 11"/>
          </p:cNvPr>
          <p:cNvSpPr/>
          <p:nvPr/>
        </p:nvSpPr>
        <p:spPr>
          <a:xfrm>
            <a:off x="182880" y="6473952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11" name="Nav contents">
            <a:hlinkClick r:id="rId5" action="ppaction://hlinksldjump" tooltip="Go to slide 2"/>
          </p:cNvPr>
          <p:cNvSpPr/>
          <p:nvPr/>
        </p:nvSpPr>
        <p:spPr>
          <a:xfrm>
            <a:off x="1280160" y="6473952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2" name="Nav next">
            <a:hlinkClick r:id="rId6" action="ppaction://hlinksldjump" tooltip="Go to slide 13"/>
          </p:cNvPr>
          <p:cNvSpPr/>
          <p:nvPr/>
        </p:nvSpPr>
        <p:spPr>
          <a:xfrm>
            <a:off x="2377440" y="6473952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37CBD-A974-6416-B83A-95130C112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2" y="1825625"/>
            <a:ext cx="4015818" cy="2538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Associations between Lantana camara L. (Verbenaceae) and common native species in an African savanna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hlinkClick r:id="rId7"/>
              </a:rPr>
              <a:t>https://ir.umu.ac.ug/items/faa2f49c-83da-41f3-940c-aa6880cfc6a6</a:t>
            </a:r>
            <a:endParaRPr lang="en-US" sz="1800" dirty="0"/>
          </a:p>
          <a:p>
            <a:pPr marL="0" indent="0">
              <a:buNone/>
            </a:pPr>
            <a:endParaRPr lang="en-UG" sz="1800" dirty="0"/>
          </a:p>
        </p:txBody>
      </p:sp>
    </p:spTree>
    <p:extLst>
      <p:ext uri="{BB962C8B-B14F-4D97-AF65-F5344CB8AC3E}">
        <p14:creationId xmlns:p14="http://schemas.microsoft.com/office/powerpoint/2010/main" val="1636307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4797D-CBA5-E00A-630C-105E63E5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meaning of </a:t>
            </a:r>
            <a:r>
              <a:rPr lang="en-US" dirty="0" err="1"/>
              <a:t>Altmetric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980A0-34A9-58E8-772B-680793EE7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2527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Predictors of survival among older adults with HIV in Uganda’s AIDS support organization centers of excellence (1987 2023): a retrospective longitudinal study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Atuhairwe, Christine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2400" dirty="0">
                <a:hlinkClick r:id="rId2"/>
              </a:rPr>
              <a:t>https://ir.umu.ac.ug/items/9bed6aff-00f0-418f-9b0d-1a11d2592ebd</a:t>
            </a:r>
            <a:endParaRPr lang="en-US" sz="2400" dirty="0"/>
          </a:p>
        </p:txBody>
      </p:sp>
      <p:pic>
        <p:nvPicPr>
          <p:cNvPr id="5" name="Picture 4">
            <a:hlinkClick r:id="rId2" tooltip="Open this item on the live IR"/>
            <a:extLst>
              <a:ext uri="{FF2B5EF4-FFF2-40B4-BE49-F238E27FC236}">
                <a16:creationId xmlns:a16="http://schemas.microsoft.com/office/drawing/2014/main" id="{CD75D002-A4CB-5B59-A25F-B1734D678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789" y="2220587"/>
            <a:ext cx="5541298" cy="3699446"/>
          </a:xfrm>
          <a:prstGeom prst="rect">
            <a:avLst/>
          </a:prstGeom>
        </p:spPr>
      </p:pic>
      <p:sp>
        <p:nvSpPr>
          <p:cNvPr id="6" name="Nav back">
            <a:hlinkClick r:id="rId4" action="ppaction://hlinksldjump" tooltip="Go to slide 12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6" action="ppaction://hlinksldjump" tooltip="Go to slide 14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1231922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2E31-A2C7-CF54-63D2-0D654ED74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930578" y="3063997"/>
            <a:ext cx="3620678" cy="1143933"/>
          </a:xfrm>
        </p:spPr>
        <p:txBody>
          <a:bodyPr/>
          <a:lstStyle/>
          <a:p>
            <a:r>
              <a:rPr lang="en-US" dirty="0"/>
              <a:t>explained</a:t>
            </a:r>
            <a:endParaRPr lang="en-U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802DC1-5496-1308-D792-737CAB06E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837" y="21734"/>
            <a:ext cx="8540320" cy="6836266"/>
          </a:xfrm>
          <a:prstGeom prst="rect">
            <a:avLst/>
          </a:prstGeom>
        </p:spPr>
      </p:pic>
      <p:sp>
        <p:nvSpPr>
          <p:cNvPr id="6" name="Nav back">
            <a:hlinkClick r:id="rId3" action="ppaction://hlinksldjump" tooltip="Go to slide 13"/>
          </p:cNvPr>
          <p:cNvSpPr/>
          <p:nvPr/>
        </p:nvSpPr>
        <p:spPr>
          <a:xfrm>
            <a:off x="10241280" y="91440"/>
            <a:ext cx="1691640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4" action="ppaction://hlinksldjump" tooltip="Go to slide 2"/>
          </p:cNvPr>
          <p:cNvSpPr/>
          <p:nvPr/>
        </p:nvSpPr>
        <p:spPr>
          <a:xfrm>
            <a:off x="10241280" y="457200"/>
            <a:ext cx="1691640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5" action="ppaction://hlinksldjump" tooltip="Go to slide 15"/>
          </p:cNvPr>
          <p:cNvSpPr/>
          <p:nvPr/>
        </p:nvSpPr>
        <p:spPr>
          <a:xfrm>
            <a:off x="10241280" y="822960"/>
            <a:ext cx="1691640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2703488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B37E9-0E13-7B50-7633-709666816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18663" y="2811937"/>
            <a:ext cx="6766560" cy="1325563"/>
          </a:xfrm>
        </p:spPr>
        <p:txBody>
          <a:bodyPr>
            <a:noAutofit/>
          </a:bodyPr>
          <a:lstStyle/>
          <a:p>
            <a:r>
              <a:rPr lang="en-US" sz="9600" dirty="0">
                <a:solidFill>
                  <a:srgbClr val="FF0000"/>
                </a:solidFill>
              </a:rPr>
              <a:t>COLOURS</a:t>
            </a:r>
            <a:endParaRPr lang="en-UG" sz="9600" dirty="0">
              <a:solidFill>
                <a:srgbClr val="FF00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379DF8-159D-A86C-445E-CC7C932FD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5197"/>
          <a:stretch>
            <a:fillRect/>
          </a:stretch>
        </p:blipFill>
        <p:spPr>
          <a:xfrm>
            <a:off x="3100799" y="2344414"/>
            <a:ext cx="4208331" cy="27917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B1D059-8D5D-50CB-7A0A-1DC483FA45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216" b="49050"/>
          <a:stretch>
            <a:fillRect/>
          </a:stretch>
        </p:blipFill>
        <p:spPr>
          <a:xfrm>
            <a:off x="9171510" y="604734"/>
            <a:ext cx="2711707" cy="1643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242F3D-27D3-BAA7-A578-E932CA2F0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918" y="5136207"/>
            <a:ext cx="2727242" cy="1536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6DB674-1A15-2157-41D6-FFC8BB662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136207"/>
            <a:ext cx="2641970" cy="1549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5D3C4F-CC79-8231-C53D-86D1041B5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5100" y="4985208"/>
            <a:ext cx="2452237" cy="17911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AE46B3-E129-0745-3F99-2EABCCCD60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523" y="723072"/>
            <a:ext cx="2330570" cy="15494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3CC298-0B94-85CE-8256-D1B2162390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7201" y="2630499"/>
            <a:ext cx="3140136" cy="19967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BFCA50-C510-2BF6-CF67-1D23E908F7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55" b="52036"/>
          <a:stretch>
            <a:fillRect/>
          </a:stretch>
        </p:blipFill>
        <p:spPr>
          <a:xfrm>
            <a:off x="2825918" y="563908"/>
            <a:ext cx="2830515" cy="1665349"/>
          </a:xfrm>
          <a:prstGeom prst="rect">
            <a:avLst/>
          </a:prstGeom>
        </p:spPr>
      </p:pic>
      <p:sp>
        <p:nvSpPr>
          <p:cNvPr id="16" name="Nav back">
            <a:hlinkClick r:id="rId10" action="ppaction://hlinksldjump" tooltip="Go to slide 14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17" name="Nav contents">
            <a:hlinkClick r:id="rId11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8" name="Nav next">
            <a:hlinkClick r:id="rId12" action="ppaction://hlinksldjump" tooltip="Go to slide 16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2727715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E1561-30D7-8856-3927-80A79E0E0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7925"/>
          </a:xfrm>
        </p:spPr>
        <p:txBody>
          <a:bodyPr>
            <a:noAutofit/>
          </a:bodyPr>
          <a:lstStyle/>
          <a:p>
            <a:r>
              <a:rPr lang="en-US" sz="3200" b="1" dirty="0" err="1"/>
              <a:t>Altmetric</a:t>
            </a:r>
            <a:r>
              <a:rPr lang="en-US" sz="3200" b="1" dirty="0"/>
              <a:t> badges for the Uganda Martyrs University Institutional Repository (ir.umu.ac.ug) - </a:t>
            </a:r>
            <a:r>
              <a:rPr lang="en-UG" sz="2400" b="1" dirty="0">
                <a:hlinkClick r:id="rId2"/>
              </a:rPr>
              <a:t>support@altmetric.com</a:t>
            </a:r>
            <a:endParaRPr lang="en-UG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9D439-8E35-01BA-834F-216650FE3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" y="1779150"/>
            <a:ext cx="11477625" cy="4713725"/>
          </a:xfrm>
          <a:prstGeom prst="rect">
            <a:avLst/>
          </a:prstGeom>
        </p:spPr>
      </p:pic>
      <p:sp>
        <p:nvSpPr>
          <p:cNvPr id="8" name="Nav back">
            <a:hlinkClick r:id="rId4" action="ppaction://hlinksldjump" tooltip="Go to slide 15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9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0" name="Nav next">
            <a:hlinkClick r:id="rId6" action="ppaction://hlinksldjump" tooltip="Go to slide 17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781410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3C144-881D-A0A7-FCEC-5290AF5F5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-12131"/>
            <a:ext cx="10515600" cy="1325563"/>
          </a:xfrm>
        </p:spPr>
        <p:txBody>
          <a:bodyPr/>
          <a:lstStyle/>
          <a:p>
            <a:r>
              <a:rPr lang="en-US" dirty="0"/>
              <a:t>Reply from </a:t>
            </a:r>
            <a:r>
              <a:rPr lang="en-US" dirty="0" err="1"/>
              <a:t>Altmetric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F73D2-E761-ED2B-6B92-A965C4A7A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4CBD1-359B-D004-BF3A-058C22F21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12688"/>
            <a:ext cx="10687050" cy="5155814"/>
          </a:xfrm>
          <a:prstGeom prst="rect">
            <a:avLst/>
          </a:prstGeom>
        </p:spPr>
      </p:pic>
      <p:sp>
        <p:nvSpPr>
          <p:cNvPr id="6" name="Status caption"/>
          <p:cNvSpPr txBox="1"/>
          <p:nvPr/>
        </p:nvSpPr>
        <p:spPr>
          <a:xfrm>
            <a:off x="841248" y="6336792"/>
            <a:ext cx="10515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chemeClr val="tx1"/>
                </a:solidFill>
              </a:rPr>
              <a:t>Status: </a:t>
            </a:r>
            <a:r>
              <a:rPr sz="1400" b="0">
                <a:solidFill>
                  <a:schemeClr val="tx1"/>
                </a:solidFill>
              </a:rPr>
              <a:t>repository indexed and badges unlocked. An institution-wide view needs Altmetric Explorer (subscription).</a:t>
            </a:r>
          </a:p>
        </p:txBody>
      </p:sp>
      <p:sp>
        <p:nvSpPr>
          <p:cNvPr id="7" name="Nav back">
            <a:hlinkClick r:id="rId3" action="ppaction://hlinksldjump" tooltip="Go to slide 16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8" name="Nav contents">
            <a:hlinkClick r:id="rId4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9" name="Nav next">
            <a:hlinkClick r:id="rId5" action="ppaction://hlinksldjump" tooltip="Go to slide 18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1668454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39BE8-7AD2-DABC-12F3-7A815BBB8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06" y="365125"/>
            <a:ext cx="10929594" cy="1325563"/>
          </a:xfrm>
        </p:spPr>
        <p:txBody>
          <a:bodyPr/>
          <a:lstStyle/>
          <a:p>
            <a:pPr algn="ctr"/>
            <a:r>
              <a:rPr lang="en-US" dirty="0"/>
              <a:t>Added Citations of research items using </a:t>
            </a:r>
            <a:r>
              <a:rPr lang="en-UG" dirty="0"/>
              <a:t>dimensions</a:t>
            </a:r>
            <a:r>
              <a:rPr lang="en-US" dirty="0"/>
              <a:t>.ai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97DA2-99D3-1070-D7B8-B237B190F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4153"/>
            <a:ext cx="5185528" cy="39428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G" dirty="0"/>
              <a:t>Building Research Capacity in Africa: Equity and Global Health Collaborations</a:t>
            </a:r>
          </a:p>
          <a:p>
            <a:pPr marL="0" indent="0">
              <a:buNone/>
            </a:pPr>
            <a:r>
              <a:rPr lang="en-UG" dirty="0">
                <a:hlinkClick r:id="rId2"/>
              </a:rPr>
              <a:t>Kyamanywa, Patrick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https://ir.umu.ac.ug/items/0fdea951-ab60-4f44-b0da-d9c91cad2183</a:t>
            </a:r>
            <a:endParaRPr lang="en-US" dirty="0"/>
          </a:p>
          <a:p>
            <a:pPr marL="0" indent="0">
              <a:buNone/>
            </a:pPr>
            <a:endParaRPr lang="en-UG" dirty="0"/>
          </a:p>
        </p:txBody>
      </p:sp>
      <p:pic>
        <p:nvPicPr>
          <p:cNvPr id="5" name="Picture 4">
            <a:hlinkClick r:id="rId3" tooltip="Open this item on the live IR"/>
            <a:extLst>
              <a:ext uri="{FF2B5EF4-FFF2-40B4-BE49-F238E27FC236}">
                <a16:creationId xmlns:a16="http://schemas.microsoft.com/office/drawing/2014/main" id="{580D0A34-C198-75F5-648E-62AC24F3E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257" y="2737244"/>
            <a:ext cx="5067560" cy="251472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8A3627-C344-E37E-4C9E-CDD96D0C7037}"/>
              </a:ext>
            </a:extLst>
          </p:cNvPr>
          <p:cNvCxnSpPr>
            <a:cxnSpLocks/>
          </p:cNvCxnSpPr>
          <p:nvPr/>
        </p:nvCxnSpPr>
        <p:spPr>
          <a:xfrm flipH="1" flipV="1">
            <a:off x="7400925" y="1514475"/>
            <a:ext cx="3429000" cy="1914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Nav back">
            <a:hlinkClick r:id="rId5" action="ppaction://hlinksldjump" tooltip="Go to slide 17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11" name="Nav contents">
            <a:hlinkClick r:id="rId6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2" name="Nav next">
            <a:hlinkClick r:id="rId7" action="ppaction://hlinksldjump" tooltip="Go to slide 19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C0520B-C43E-F91C-3B8C-E9A23CBDF053}"/>
              </a:ext>
            </a:extLst>
          </p:cNvPr>
          <p:cNvSpPr txBox="1"/>
          <p:nvPr/>
        </p:nvSpPr>
        <p:spPr>
          <a:xfrm>
            <a:off x="1762812" y="6176963"/>
            <a:ext cx="90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NOTE: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D</a:t>
            </a:r>
            <a:r>
              <a:rPr lang="en-UG" sz="2400" dirty="0" err="1">
                <a:solidFill>
                  <a:srgbClr val="FF0000"/>
                </a:solidFill>
                <a:latin typeface="+mj-lt"/>
              </a:rPr>
              <a:t>imension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Not seen when using UMU internet. </a:t>
            </a:r>
            <a:endParaRPr lang="en-UG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7234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B7EE74-AC58-90AB-0F91-BDF4EC381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47" y="922566"/>
            <a:ext cx="5441533" cy="28282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32184" cy="1114883"/>
          </a:xfrm>
        </p:spPr>
        <p:txBody>
          <a:bodyPr>
            <a:normAutofit/>
          </a:bodyPr>
          <a:lstStyle/>
          <a:p>
            <a:r>
              <a:rPr dirty="0"/>
              <a:t>How to read the Dimensions circle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0" y="1828800"/>
            <a:ext cx="5074920" cy="4389120"/>
          </a:xfrm>
        </p:spPr>
        <p:txBody>
          <a:bodyPr wrap="square"/>
          <a:lstStyle/>
          <a:p>
            <a:pPr algn="l">
              <a:spcAft>
                <a:spcPts val="900"/>
              </a:spcAft>
            </a:pPr>
            <a:r>
              <a:rPr sz="1800" b="1"/>
              <a:t>Total citations. </a:t>
            </a:r>
            <a:r>
              <a:rPr sz="1800" b="0"/>
              <a:t>The circle shows how many citations Dimensions has found for the item’s DOI.</a:t>
            </a:r>
          </a:p>
          <a:p>
            <a:pPr algn="l">
              <a:spcAft>
                <a:spcPts val="900"/>
              </a:spcAft>
            </a:pPr>
            <a:r>
              <a:rPr sz="1800" b="1"/>
              <a:t>Hover for detail. </a:t>
            </a:r>
            <a:r>
              <a:rPr sz="1800" b="0"/>
              <a:t>The panel shows total and recent citations, and two ratios.</a:t>
            </a:r>
          </a:p>
          <a:p>
            <a:pPr algn="l">
              <a:spcAft>
                <a:spcPts val="900"/>
              </a:spcAft>
            </a:pPr>
            <a:r>
              <a:rPr sz="1800" b="1"/>
              <a:t>Hidden when empty. </a:t>
            </a:r>
            <a:r>
              <a:rPr sz="1800" b="0"/>
              <a:t>No DOI or no citations means no circle.</a:t>
            </a:r>
          </a:p>
          <a:p>
            <a:pPr algn="l">
              <a:spcAft>
                <a:spcPts val="900"/>
              </a:spcAft>
            </a:pPr>
            <a:r>
              <a:rPr sz="1800" b="1"/>
              <a:t>Placement. </a:t>
            </a:r>
            <a:r>
              <a:rPr sz="1800" b="0"/>
              <a:t>To the right of the Altmetric donut, at 60% of its normal size.</a:t>
            </a:r>
          </a:p>
          <a:p>
            <a:pPr algn="l">
              <a:spcAft>
                <a:spcPts val="900"/>
              </a:spcAft>
            </a:pPr>
            <a:r>
              <a:rPr sz="1800" b="1"/>
              <a:t>Terms. </a:t>
            </a:r>
            <a:r>
              <a:rPr sz="1800" b="0"/>
              <a:t>Free for academic institutions’ open, non-commercial sites. Keep a dated copy of the terms page.</a:t>
            </a:r>
          </a:p>
        </p:txBody>
      </p:sp>
      <p:sp>
        <p:nvSpPr>
          <p:cNvPr id="5" name="Ratios explained"/>
          <p:cNvSpPr/>
          <p:nvPr/>
        </p:nvSpPr>
        <p:spPr>
          <a:xfrm>
            <a:off x="807720" y="3886200"/>
            <a:ext cx="5212080" cy="233172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600"/>
              </a:spcAft>
            </a:pPr>
            <a:r>
              <a:rPr sz="1800" b="1" dirty="0">
                <a:solidFill>
                  <a:schemeClr val="tx2"/>
                </a:solidFill>
              </a:rPr>
              <a:t>Reading the ratios</a:t>
            </a:r>
          </a:p>
          <a:p>
            <a:pPr algn="l">
              <a:spcAft>
                <a:spcPts val="600"/>
              </a:spcAft>
            </a:pPr>
            <a:r>
              <a:rPr sz="1600" b="0" dirty="0">
                <a:solidFill>
                  <a:schemeClr val="tx1"/>
                </a:solidFill>
              </a:rPr>
              <a:t>The Field and Relative Citation Ratios compare a paper with others of the same age and field. Above 1 means it is cited more than average.</a:t>
            </a:r>
          </a:p>
          <a:p>
            <a:pPr algn="l">
              <a:spcAft>
                <a:spcPts val="0"/>
              </a:spcAft>
            </a:pPr>
            <a:r>
              <a:rPr sz="1400" b="0" dirty="0">
                <a:solidFill>
                  <a:schemeClr val="tx2"/>
                </a:solidFill>
              </a:rPr>
              <a:t>Example: </a:t>
            </a:r>
            <a:r>
              <a:rPr lang="en-US" sz="1400" dirty="0">
                <a:solidFill>
                  <a:schemeClr val="tx2"/>
                </a:solidFill>
              </a:rPr>
              <a:t>311</a:t>
            </a:r>
            <a:r>
              <a:rPr sz="1400" b="0" dirty="0">
                <a:solidFill>
                  <a:schemeClr val="tx2"/>
                </a:solidFill>
              </a:rPr>
              <a:t> total, 4</a:t>
            </a:r>
            <a:r>
              <a:rPr lang="en-US" sz="1400" b="0" dirty="0">
                <a:solidFill>
                  <a:schemeClr val="tx2"/>
                </a:solidFill>
              </a:rPr>
              <a:t>5</a:t>
            </a:r>
            <a:r>
              <a:rPr sz="1400" b="0" dirty="0">
                <a:solidFill>
                  <a:schemeClr val="tx2"/>
                </a:solidFill>
              </a:rPr>
              <a:t> recent.</a:t>
            </a:r>
          </a:p>
        </p:txBody>
      </p:sp>
      <p:sp>
        <p:nvSpPr>
          <p:cNvPr id="6" name="Nav back">
            <a:hlinkClick r:id="rId4" action="ppaction://hlinksldjump" tooltip="Go to slide 18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6" action="ppaction://hlinksldjump" tooltip="Go to slide 20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BCA2-DA93-068A-1ADC-D3FD013C6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Added Creative Commons License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E331A-C94F-7428-EF7B-8D36EE046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AE9480-7759-7BCB-F52E-81E6B722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1124040"/>
            <a:ext cx="5438508" cy="4838463"/>
          </a:xfrm>
          <a:prstGeom prst="rect">
            <a:avLst/>
          </a:prstGeom>
        </p:spPr>
      </p:pic>
      <p:sp>
        <p:nvSpPr>
          <p:cNvPr id="6" name="Nav back">
            <a:hlinkClick r:id="rId3" action="ppaction://hlinksldjump" tooltip="Go to slide 19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4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5" action="ppaction://hlinksldjump" tooltip="Go to slide 21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2386945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/>
              <a:t>Creative Commons in the deposit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0" y="1828800"/>
            <a:ext cx="5074920" cy="4389120"/>
          </a:xfrm>
        </p:spPr>
        <p:txBody>
          <a:bodyPr wrap="square">
            <a:normAutofit lnSpcReduction="10000"/>
          </a:bodyPr>
          <a:lstStyle/>
          <a:p>
            <a:pPr algn="l">
              <a:spcAft>
                <a:spcPts val="800"/>
              </a:spcAft>
            </a:pPr>
            <a:r>
              <a:rPr sz="1800" b="1"/>
              <a:t>Required step. </a:t>
            </a:r>
            <a:r>
              <a:rPr sz="1800" b="0"/>
              <a:t>Every depositor must choose a licence. None is pre-selected.</a:t>
            </a:r>
          </a:p>
          <a:p>
            <a:pPr algn="l">
              <a:spcAft>
                <a:spcPts val="800"/>
              </a:spcAft>
            </a:pPr>
            <a:r>
              <a:rPr sz="1800" b="1"/>
              <a:t>Two choices. </a:t>
            </a:r>
            <a:r>
              <a:rPr sz="1800" b="0"/>
              <a:t>Creative Commons (a few questions give a standard licence) or CC0.</a:t>
            </a:r>
          </a:p>
          <a:p>
            <a:pPr algn="l">
              <a:spcAft>
                <a:spcPts val="800"/>
              </a:spcAft>
            </a:pPr>
            <a:r>
              <a:rPr sz="1800" b="1"/>
              <a:t>International version. </a:t>
            </a:r>
            <a:r>
              <a:rPr sz="1800" b="0"/>
              <a:t>The US default was switched off.</a:t>
            </a:r>
          </a:p>
          <a:p>
            <a:pPr algn="l">
              <a:spcAft>
                <a:spcPts val="800"/>
              </a:spcAft>
            </a:pPr>
            <a:r>
              <a:rPr sz="1800" b="1"/>
              <a:t>On the item page. </a:t>
            </a:r>
            <a:r>
              <a:rPr sz="1800" b="0"/>
              <a:t>Licence name, link and button. The buttons are stored on UMU’s server because the UMU network blocks the Creative Commons image site.</a:t>
            </a:r>
          </a:p>
          <a:p>
            <a:pPr algn="l">
              <a:spcAft>
                <a:spcPts val="800"/>
              </a:spcAft>
            </a:pPr>
            <a:r>
              <a:rPr sz="1800" b="1"/>
              <a:t>Older records. </a:t>
            </a:r>
            <a:r>
              <a:rPr sz="1800" b="0"/>
              <a:t>Items that already had a licence keep it.</a:t>
            </a:r>
          </a:p>
        </p:txBody>
      </p:sp>
      <p:pic>
        <p:nvPicPr>
          <p:cNvPr id="4" name="CC deposit step" descr="Creative Commons step in the deposit form with the choices CC0 and Creative Comm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2011680"/>
            <a:ext cx="5212080" cy="2747603"/>
          </a:xfrm>
          <a:prstGeom prst="rect">
            <a:avLst/>
          </a:prstGeom>
        </p:spPr>
      </p:pic>
      <p:sp>
        <p:nvSpPr>
          <p:cNvPr id="5" name="Nav back">
            <a:hlinkClick r:id="rId4" action="ppaction://hlinksldjump" tooltip="Go to slide 20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6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7" name="Nav next">
            <a:hlinkClick r:id="rId6" action="ppaction://hlinksldjump" tooltip="Go to slide 22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/>
              <a:t>DOI choice added to the deposit form</a:t>
            </a:r>
          </a:p>
        </p:txBody>
      </p:sp>
      <p:pic>
        <p:nvPicPr>
          <p:cNvPr id="3" name="Identifiers list" descr="Identifiers field in the deposit form with DOI selected in the type li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783080"/>
            <a:ext cx="10058400" cy="1893635"/>
          </a:xfrm>
          <a:prstGeom prst="rect">
            <a:avLst/>
          </a:prstGeom>
        </p:spPr>
      </p:pic>
      <p:sp>
        <p:nvSpPr>
          <p:cNvPr id="4" name="Step 1"/>
          <p:cNvSpPr/>
          <p:nvPr/>
        </p:nvSpPr>
        <p:spPr>
          <a:xfrm>
            <a:off x="841248" y="3931920"/>
            <a:ext cx="3291840" cy="196596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chemeClr val="tx2"/>
                </a:solidFill>
              </a:rPr>
              <a:t>1  Choose DOI</a:t>
            </a:r>
          </a:p>
          <a:p>
            <a:pPr algn="l"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</a:rPr>
              <a:t>In Identifiers, pick DOI from the list on the left.</a:t>
            </a:r>
          </a:p>
        </p:txBody>
      </p:sp>
      <p:sp>
        <p:nvSpPr>
          <p:cNvPr id="5" name="Step 2"/>
          <p:cNvSpPr/>
          <p:nvPr/>
        </p:nvSpPr>
        <p:spPr>
          <a:xfrm>
            <a:off x="4453128" y="3931920"/>
            <a:ext cx="3291840" cy="196596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chemeClr val="tx2"/>
                </a:solidFill>
              </a:rPr>
              <a:t>2  Paste the full link</a:t>
            </a:r>
          </a:p>
          <a:p>
            <a:pPr algn="l"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</a:rPr>
              <a:t>https://doi.org/10.xxxx/xxxxx, with no “DOI:” in front and no spaces.</a:t>
            </a:r>
          </a:p>
        </p:txBody>
      </p:sp>
      <p:sp>
        <p:nvSpPr>
          <p:cNvPr id="6" name="Step 3"/>
          <p:cNvSpPr/>
          <p:nvPr/>
        </p:nvSpPr>
        <p:spPr>
          <a:xfrm>
            <a:off x="8065008" y="3931920"/>
            <a:ext cx="3291840" cy="196596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chemeClr val="tx2"/>
                </a:solidFill>
              </a:rPr>
              <a:t>3  Use the item’s own DOI</a:t>
            </a:r>
          </a:p>
          <a:p>
            <a:pPr algn="l"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</a:rPr>
              <a:t>Not a DOI from a paper it cites. It feeds the DOI link, the donut and the Dimensions circle.</a:t>
            </a:r>
          </a:p>
        </p:txBody>
      </p:sp>
      <p:sp>
        <p:nvSpPr>
          <p:cNvPr id="7" name="Link to entry rules"/>
          <p:cNvSpPr txBox="1"/>
          <p:nvPr/>
        </p:nvSpPr>
        <p:spPr>
          <a:xfrm>
            <a:off x="7498079" y="6126480"/>
            <a:ext cx="384048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/>
            <a:r>
              <a:rPr sz="1600">
                <a:hlinkClick r:id="rId4" action="ppaction://hlinksldjump" tooltip="Go to the entry rules"/>
              </a:rPr>
              <a:t>See the full entry rules ›</a:t>
            </a:r>
          </a:p>
        </p:txBody>
      </p:sp>
      <p:sp>
        <p:nvSpPr>
          <p:cNvPr id="8" name="Nav back">
            <a:hlinkClick r:id="rId5" action="ppaction://hlinksldjump" tooltip="Go to slide 21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9" name="Nav contents">
            <a:hlinkClick r:id="rId6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0" name="Nav next">
            <a:hlinkClick r:id="rId7" action="ppaction://hlinksldjump" tooltip="Go to slide 23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Cleaning up older records</a:t>
            </a:r>
          </a:p>
        </p:txBody>
      </p:sp>
      <p:graphicFrame>
        <p:nvGraphicFramePr>
          <p:cNvPr id="3" name="Rows by type of fix"/>
          <p:cNvGraphicFramePr>
            <a:graphicFrameLocks noGrp="1"/>
          </p:cNvGraphicFramePr>
          <p:nvPr/>
        </p:nvGraphicFramePr>
        <p:xfrm>
          <a:off x="841248" y="1828800"/>
          <a:ext cx="576072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hart caption"/>
          <p:cNvSpPr txBox="1"/>
          <p:nvPr/>
        </p:nvSpPr>
        <p:spPr>
          <a:xfrm>
            <a:off x="841248" y="5440680"/>
            <a:ext cx="576072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chemeClr val="tx2"/>
                </a:solidFill>
              </a:rPr>
              <a:t>Rows by type of fix, from a query of the IR on 13 October 2026.</a:t>
            </a:r>
          </a:p>
        </p:txBody>
      </p:sp>
      <p:sp>
        <p:nvSpPr>
          <p:cNvPr id="5" name="Stat rows to fix"/>
          <p:cNvSpPr txBox="1"/>
          <p:nvPr/>
        </p:nvSpPr>
        <p:spPr>
          <a:xfrm>
            <a:off x="6995160" y="1783080"/>
            <a:ext cx="146304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chemeClr val="tx2"/>
                </a:solidFill>
              </a:rPr>
              <a:t>315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tx1"/>
                </a:solidFill>
              </a:rPr>
              <a:t>rows to fix</a:t>
            </a:r>
          </a:p>
        </p:txBody>
      </p:sp>
      <p:sp>
        <p:nvSpPr>
          <p:cNvPr id="6" name="Stat items affected"/>
          <p:cNvSpPr txBox="1"/>
          <p:nvPr/>
        </p:nvSpPr>
        <p:spPr>
          <a:xfrm>
            <a:off x="8549640" y="1783080"/>
            <a:ext cx="146304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chemeClr val="tx2"/>
                </a:solidFill>
              </a:rPr>
              <a:t>304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tx1"/>
                </a:solidFill>
              </a:rPr>
              <a:t>items affected</a:t>
            </a:r>
          </a:p>
        </p:txBody>
      </p:sp>
      <p:sp>
        <p:nvSpPr>
          <p:cNvPr id="7" name="Stat already correct"/>
          <p:cNvSpPr txBox="1"/>
          <p:nvPr/>
        </p:nvSpPr>
        <p:spPr>
          <a:xfrm>
            <a:off x="10104120" y="1783080"/>
            <a:ext cx="146304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chemeClr val="tx2"/>
                </a:solidFill>
              </a:rPr>
              <a:t>2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chemeClr val="tx1"/>
                </a:solidFill>
              </a:rPr>
              <a:t>already correct</a:t>
            </a:r>
          </a:p>
        </p:txBody>
      </p:sp>
      <p:sp>
        <p:nvSpPr>
          <p:cNvPr id="8" name="How librarians work"/>
          <p:cNvSpPr txBox="1"/>
          <p:nvPr/>
        </p:nvSpPr>
        <p:spPr>
          <a:xfrm>
            <a:off x="6995160" y="3246120"/>
            <a:ext cx="4480560" cy="2926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chemeClr val="tx2"/>
                </a:solidFill>
              </a:rPr>
              <a:t>How librarians use the sheet</a:t>
            </a:r>
          </a:p>
          <a:p>
            <a:pPr marL="274320" indent="-274320" algn="l">
              <a:spcAft>
                <a:spcPts val="500"/>
              </a:spcAft>
              <a:buAutoNum type="arabicPeriod"/>
            </a:pPr>
            <a:r>
              <a:rPr sz="1600" b="0"/>
              <a:t>Open umu-ir-doi-cleanup.xlsx and read the “Start here” sheet.</a:t>
            </a:r>
          </a:p>
          <a:p>
            <a:pPr marL="274320" indent="-274320" algn="l">
              <a:spcAft>
                <a:spcPts val="500"/>
              </a:spcAft>
              <a:buAutoNum type="arabicPeriod"/>
            </a:pPr>
            <a:r>
              <a:rPr sz="1600" b="0"/>
              <a:t>Click an item link, then Edit and Metadata.</a:t>
            </a:r>
          </a:p>
          <a:p>
            <a:pPr marL="274320" indent="-274320" algn="l">
              <a:spcAft>
                <a:spcPts val="500"/>
              </a:spcAft>
              <a:buAutoNum type="arabicPeriod"/>
            </a:pPr>
            <a:r>
              <a:rPr sz="1600" b="0"/>
              <a:t>Add dc.identifier.doi with the suggested https://doi.org/ link.</a:t>
            </a:r>
          </a:p>
          <a:p>
            <a:pPr marL="274320" indent="-274320" algn="l">
              <a:spcAft>
                <a:spcPts val="500"/>
              </a:spcAft>
              <a:buAutoNum type="arabicPeriod"/>
            </a:pPr>
            <a:r>
              <a:rPr sz="1600" b="0"/>
              <a:t>Mark “Done?” and watch the progress table.</a:t>
            </a:r>
          </a:p>
        </p:txBody>
      </p:sp>
      <p:sp>
        <p:nvSpPr>
          <p:cNvPr id="9" name="Nav back">
            <a:hlinkClick r:id="rId4" action="ppaction://hlinksldjump" tooltip="Go to slide 22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10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11" name="Nav next">
            <a:hlinkClick r:id="rId6" action="ppaction://hlinksldjump" tooltip="Go to slide 24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12ED5-2630-7FDA-21A3-35267BEA7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914400"/>
          </a:xfrm>
        </p:spPr>
        <p:txBody>
          <a:bodyPr>
            <a:normAutofit/>
          </a:bodyPr>
          <a:lstStyle/>
          <a:p>
            <a:r>
              <a:rPr lang="en-US" dirty="0"/>
              <a:t>What’s next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A3FB0-CF52-C020-DCE6-4FA998D2B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554480"/>
            <a:ext cx="10515600" cy="4663440"/>
          </a:xfrm>
        </p:spPr>
        <p:txBody>
          <a:bodyPr>
            <a:noAutofit/>
          </a:bodyPr>
          <a:lstStyle/>
          <a:p>
            <a:pPr>
              <a:spcAft>
                <a:spcPts val="900"/>
              </a:spcAft>
            </a:pPr>
            <a:r>
              <a:rPr sz="2000" b="1"/>
              <a:t>ORCID login and author iDs. </a:t>
            </a:r>
            <a:r>
              <a:rPr sz="2000" b="0">
                <a:hlinkClick r:id="rId2" action="ppaction://hlinksldjump" tooltip="Open the ORCID plan"/>
              </a:rPr>
              <a:t>Register the IR on orcid.org first.</a:t>
            </a:r>
          </a:p>
          <a:p>
            <a:pPr>
              <a:spcAft>
                <a:spcPts val="900"/>
              </a:spcAft>
            </a:pPr>
            <a:r>
              <a:rPr sz="2000" b="1"/>
              <a:t>DOI clean-up. </a:t>
            </a:r>
            <a:r>
              <a:rPr sz="2000" b="0"/>
              <a:t>Send the sheet to the librarians. All new deposits use the DOI choice.</a:t>
            </a:r>
          </a:p>
          <a:p>
            <a:pPr>
              <a:spcAft>
                <a:spcPts val="900"/>
              </a:spcAft>
            </a:pPr>
            <a:r>
              <a:rPr sz="2000" b="1"/>
              <a:t>Backups. </a:t>
            </a:r>
            <a:r>
              <a:rPr sz="2000" b="0"/>
              <a:t>Confirm they exist, and test a restore.</a:t>
            </a:r>
          </a:p>
          <a:p>
            <a:pPr>
              <a:spcAft>
                <a:spcPts val="900"/>
              </a:spcAft>
            </a:pPr>
            <a:r>
              <a:rPr sz="2000" b="1"/>
              <a:t>Get found. </a:t>
            </a:r>
            <a:r>
              <a:rPr sz="2000" b="0"/>
              <a:t>Add the DOI citation tag, register with CORE, BASE and OpenAIRE, and submit the sitemap to Google Search Console.</a:t>
            </a:r>
          </a:p>
          <a:p>
            <a:pPr>
              <a:spcAft>
                <a:spcPts val="900"/>
              </a:spcAft>
            </a:pPr>
            <a:r>
              <a:rPr sz="2000" b="1"/>
              <a:t>Policy page. </a:t>
            </a:r>
            <a:r>
              <a:rPr sz="2000" b="0"/>
              <a:t>Licences, embargoes and who may deposit.</a:t>
            </a:r>
          </a:p>
          <a:p>
            <a:pPr>
              <a:spcAft>
                <a:spcPts val="900"/>
              </a:spcAft>
            </a:pPr>
            <a:r>
              <a:rPr sz="2000" b="1"/>
              <a:t>Keep current. </a:t>
            </a:r>
            <a:r>
              <a:rPr sz="2000" b="0"/>
              <a:t>Plan a supported DSpace release, a newer Node version and more server memory.</a:t>
            </a:r>
          </a:p>
        </p:txBody>
      </p:sp>
      <p:sp>
        <p:nvSpPr>
          <p:cNvPr id="4" name="Nav back">
            <a:hlinkClick r:id="rId3" action="ppaction://hlinksldjump" tooltip="Go to slide 23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5" name="Nav contents">
            <a:hlinkClick r:id="rId4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6" name="Nav next">
            <a:hlinkClick r:id="rId2" action="ppaction://hlinksldjump" tooltip="Go to slide 25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4209342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ORCID: login and author iDs</a:t>
            </a:r>
          </a:p>
        </p:txBody>
      </p:sp>
      <p:sp>
        <p:nvSpPr>
          <p:cNvPr id="3" name="Card ORCID login"/>
          <p:cNvSpPr/>
          <p:nvPr/>
        </p:nvSpPr>
        <p:spPr>
          <a:xfrm>
            <a:off x="841248" y="1828800"/>
            <a:ext cx="512064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800"/>
              </a:spcAft>
            </a:pPr>
            <a:r>
              <a:rPr sz="2000" b="1">
                <a:solidFill>
                  <a:schemeClr val="tx2"/>
                </a:solidFill>
              </a:rPr>
              <a:t>1  Login with ORCID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Register at orcid.org and verify the email.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Developer Tools: register the free Public API.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Add the redirect address of the IR backend.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Keep the Client Secret private. ICT adds it to the DSpace configuration.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Password login stays. ORCID becomes a second option.</a:t>
            </a:r>
          </a:p>
        </p:txBody>
      </p:sp>
      <p:sp>
        <p:nvSpPr>
          <p:cNvPr id="4" name="Card ORCID iDs"/>
          <p:cNvSpPr/>
          <p:nvPr/>
        </p:nvSpPr>
        <p:spPr>
          <a:xfrm>
            <a:off x="6236208" y="1828800"/>
            <a:ext cx="512064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bIns="91440" rtlCol="0" anchor="t"/>
          <a:lstStyle/>
          <a:p>
            <a:pPr algn="l">
              <a:spcAft>
                <a:spcPts val="800"/>
              </a:spcAft>
            </a:pPr>
            <a:r>
              <a:rPr sz="2000" b="1">
                <a:solidFill>
                  <a:schemeClr val="tx2"/>
                </a:solidFill>
              </a:rPr>
              <a:t>2  ORCID iDs for authors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Store each iD beside the name, in its own field.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Authors supply their own iD. Check it on orcid.org.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Get the author’s agreement before showing it.</a:t>
            </a:r>
          </a:p>
          <a:p>
            <a:pPr marL="274320" indent="-274320" algn="l">
              <a:spcAft>
                <a:spcPts val="500"/>
              </a:spcAft>
              <a:buChar char="•"/>
            </a:pPr>
            <a:r>
              <a:rPr sz="1600" b="0">
                <a:solidFill>
                  <a:schemeClr val="tx1"/>
                </a:solidFill>
              </a:rPr>
              <a:t>Helps tell apart authors with the same name, links to their profiles, and matches what funders and aggregators use.</a:t>
            </a:r>
          </a:p>
        </p:txBody>
      </p:sp>
      <p:sp>
        <p:nvSpPr>
          <p:cNvPr id="5" name="Status"/>
          <p:cNvSpPr txBox="1"/>
          <p:nvPr/>
        </p:nvSpPr>
        <p:spPr>
          <a:xfrm>
            <a:off x="841248" y="5532120"/>
            <a:ext cx="64008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chemeClr val="tx1"/>
                </a:solidFill>
              </a:rPr>
              <a:t>Status: </a:t>
            </a:r>
            <a:r>
              <a:rPr sz="1600" b="0">
                <a:solidFill>
                  <a:schemeClr val="tx1"/>
                </a:solidFill>
              </a:rPr>
              <a:t>not started. Waiting for the Library to register the application.</a:t>
            </a:r>
          </a:p>
        </p:txBody>
      </p:sp>
      <p:sp>
        <p:nvSpPr>
          <p:cNvPr id="6" name="ORCID link"/>
          <p:cNvSpPr txBox="1"/>
          <p:nvPr/>
        </p:nvSpPr>
        <p:spPr>
          <a:xfrm>
            <a:off x="7589520" y="5532120"/>
            <a:ext cx="3749039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400" b="0">
                <a:hlinkClick r:id="rId3"/>
              </a:rPr>
              <a:t>How to register a public API client</a:t>
            </a:r>
          </a:p>
        </p:txBody>
      </p:sp>
      <p:sp>
        <p:nvSpPr>
          <p:cNvPr id="7" name="Nav back">
            <a:hlinkClick r:id="rId4" action="ppaction://hlinksldjump" tooltip="Go to slide 24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8" name="Nav contents">
            <a:hlinkClick r:id="rId5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9" name="Nav next">
            <a:hlinkClick r:id="rId6" action="ppaction://hlinksldjump" tooltip="Go to slide 26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0D784-3009-B02F-94B0-05D0A68B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UMU IR is registered as a </a:t>
            </a:r>
            <a:r>
              <a:rPr lang="en-US" dirty="0" err="1"/>
              <a:t>Dspace</a:t>
            </a:r>
            <a:r>
              <a:rPr lang="en-US" dirty="0"/>
              <a:t> instance at https://dspace.org/</a:t>
            </a:r>
            <a:endParaRPr lang="en-U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CC482-8DE2-C922-58C7-6CE12EF01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41453"/>
            <a:ext cx="10109720" cy="2775093"/>
          </a:xfrm>
          <a:prstGeom prst="rect">
            <a:avLst/>
          </a:prstGeom>
        </p:spPr>
      </p:pic>
      <p:sp>
        <p:nvSpPr>
          <p:cNvPr id="6" name="Nav back">
            <a:hlinkClick r:id="rId3" action="ppaction://hlinksldjump" tooltip="Go to slide 25"/>
          </p:cNvPr>
          <p:cNvSpPr/>
          <p:nvPr/>
        </p:nvSpPr>
        <p:spPr>
          <a:xfrm>
            <a:off x="869868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7" name="Nav contents">
            <a:hlinkClick r:id="rId4" action="ppaction://hlinksldjump" tooltip="Go to slide 2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  <p:sp>
        <p:nvSpPr>
          <p:cNvPr id="8" name="Nav next">
            <a:hlinkClick r:id="rId5" action="ppaction://hlinksldjump" tooltip="Go to slide 27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Next ›</a:t>
            </a:r>
          </a:p>
        </p:txBody>
      </p:sp>
    </p:spTree>
    <p:extLst>
      <p:ext uri="{BB962C8B-B14F-4D97-AF65-F5344CB8AC3E}">
        <p14:creationId xmlns:p14="http://schemas.microsoft.com/office/powerpoint/2010/main" val="326735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9CFAC-6A20-8996-231B-394C9D18E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and references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F3520-2C02-AA37-7C27-254CDCA36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554480"/>
            <a:ext cx="10515600" cy="475488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sz="1600" b="1"/>
              <a:t>Altmetric badge on a DSpace 7.6.1 item page (DSpace issue 2400)</a:t>
            </a:r>
            <a:br/>
            <a:r>
              <a:rPr sz="1400">
                <a:hlinkClick r:id="rId2"/>
              </a:rPr>
              <a:t>https://github.com/DSpace/dspace-angular/issues/2400</a:t>
            </a:r>
            <a:endParaRPr lang="en-UG" dirty="0"/>
          </a:p>
          <a:p>
            <a:pPr>
              <a:spcAft>
                <a:spcPts val="600"/>
              </a:spcAft>
            </a:pPr>
            <a:r>
              <a:rPr sz="1600" b="1"/>
              <a:t>Altmetric: adding badges to an institutional repository</a:t>
            </a:r>
            <a:br/>
            <a:r>
              <a:rPr sz="1400">
                <a:hlinkClick r:id="rId3"/>
              </a:rPr>
              <a:t>https://help.altmetric.com/en/articles/9808577</a:t>
            </a:r>
          </a:p>
          <a:p>
            <a:pPr>
              <a:spcAft>
                <a:spcPts val="600"/>
              </a:spcAft>
            </a:pPr>
            <a:r>
              <a:rPr sz="1600" b="1"/>
              <a:t>Altmetric: required metadata for content tracking</a:t>
            </a:r>
            <a:br/>
            <a:r>
              <a:rPr sz="1400">
                <a:hlinkClick r:id="rId4"/>
              </a:rPr>
              <a:t>https://help.altmetric.com/en/articles/9803009</a:t>
            </a:r>
          </a:p>
          <a:p>
            <a:pPr>
              <a:spcAft>
                <a:spcPts val="600"/>
              </a:spcAft>
            </a:pPr>
            <a:r>
              <a:rPr sz="1600" b="1"/>
              <a:t>Dimensions badges: embed code and terms</a:t>
            </a:r>
            <a:br/>
            <a:r>
              <a:rPr sz="1400">
                <a:hlinkClick r:id="rId5"/>
              </a:rPr>
              <a:t>https://integration-dimensions-badge.digital-science.com/</a:t>
            </a:r>
          </a:p>
          <a:p>
            <a:pPr>
              <a:spcAft>
                <a:spcPts val="600"/>
              </a:spcAft>
            </a:pPr>
            <a:r>
              <a:rPr sz="1600" b="1"/>
              <a:t>ORCID: registering a public API client</a:t>
            </a:r>
            <a:br/>
            <a:r>
              <a:rPr sz="1400">
                <a:hlinkClick r:id="rId6"/>
              </a:rPr>
              <a:t>https://info.orcid.org/ufaqs/how-do-i-register-a-public-api-client/</a:t>
            </a:r>
          </a:p>
          <a:p>
            <a:pPr>
              <a:spcAft>
                <a:spcPts val="600"/>
              </a:spcAft>
            </a:pPr>
            <a:r>
              <a:rPr sz="1600" b="1"/>
              <a:t>DSpace wiki: ORCID integration configuration</a:t>
            </a:r>
            <a:br/>
            <a:r>
              <a:rPr sz="1400">
                <a:hlinkClick r:id="rId7"/>
              </a:rPr>
              <a:t>https://wiki.lyrasis.org/display/DSPACECRIS/ORCID+Integration+Configuration</a:t>
            </a:r>
          </a:p>
          <a:p>
            <a:pPr>
              <a:spcAft>
                <a:spcPts val="600"/>
              </a:spcAft>
            </a:pPr>
            <a:r>
              <a:rPr sz="1600" b="1"/>
              <a:t>Duke’s DSpace Angular change: Altmetric badge by DOI or Handle</a:t>
            </a:r>
            <a:br/>
            <a:r>
              <a:rPr sz="1400">
                <a:hlinkClick r:id="rId8"/>
              </a:rPr>
              <a:t>https://gitlab.oit.duke.edu/ddr/dspace-angular/-/merge_requests/26/pipelines</a:t>
            </a:r>
          </a:p>
        </p:txBody>
      </p:sp>
      <p:sp>
        <p:nvSpPr>
          <p:cNvPr id="4" name="Nav back">
            <a:hlinkClick r:id="rId9" action="ppaction://hlinksldjump" tooltip="Go to slide 26"/>
          </p:cNvPr>
          <p:cNvSpPr/>
          <p:nvPr/>
        </p:nvSpPr>
        <p:spPr>
          <a:xfrm>
            <a:off x="979596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‹ Back</a:t>
            </a:r>
          </a:p>
        </p:txBody>
      </p:sp>
      <p:sp>
        <p:nvSpPr>
          <p:cNvPr id="5" name="Nav contents">
            <a:hlinkClick r:id="rId10" action="ppaction://hlinksldjump" tooltip="Go to slide 2"/>
          </p:cNvPr>
          <p:cNvSpPr/>
          <p:nvPr/>
        </p:nvSpPr>
        <p:spPr>
          <a:xfrm>
            <a:off x="10893247" y="91440"/>
            <a:ext cx="1024128" cy="292608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45720" tIns="0" rIns="45720" bIns="0" rtlCol="0" anchor="ctr"/>
          <a:lstStyle/>
          <a:p>
            <a:pPr algn="ctr"/>
            <a:r>
              <a:rPr sz="1100" b="1">
                <a:solidFill>
                  <a:schemeClr val="tx2"/>
                </a:solidFill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590611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ontserrat Black"/>
        <a:ea typeface=""/>
        <a:cs typeface=""/>
      </a:majorFont>
      <a:minorFont>
        <a:latin typeface="Montserrat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3987</TotalTime>
  <Words>1890</Words>
  <Application>Microsoft Office PowerPoint</Application>
  <PresentationFormat>Widescreen</PresentationFormat>
  <Paragraphs>264</Paragraphs>
  <Slides>27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Montserrat Black</vt:lpstr>
      <vt:lpstr>Montserrat Medium</vt:lpstr>
      <vt:lpstr>Office Theme</vt:lpstr>
      <vt:lpstr>UMU Institutional Repository: what has been added and what’s next</vt:lpstr>
      <vt:lpstr>Contents</vt:lpstr>
      <vt:lpstr>What we changed on the IR</vt:lpstr>
      <vt:lpstr>Embargo: already set up on file</vt:lpstr>
      <vt:lpstr>Display Altmetric badges on simple item view</vt:lpstr>
      <vt:lpstr>Before</vt:lpstr>
      <vt:lpstr>NOTE</vt:lpstr>
      <vt:lpstr>Edit the DOI field </vt:lpstr>
      <vt:lpstr>Save changes</vt:lpstr>
      <vt:lpstr>Altmetric Donut Added</vt:lpstr>
      <vt:lpstr>PowerPoint Presentation</vt:lpstr>
      <vt:lpstr>Altmetric explained </vt:lpstr>
      <vt:lpstr>Make meaning of Altmetric</vt:lpstr>
      <vt:lpstr>explained</vt:lpstr>
      <vt:lpstr>COLOURS</vt:lpstr>
      <vt:lpstr>Altmetric badges for the Uganda Martyrs University Institutional Repository (ir.umu.ac.ug) - support@altmetric.com</vt:lpstr>
      <vt:lpstr>Reply from Altmetric</vt:lpstr>
      <vt:lpstr>Added Citations of research items using dimensions.ai</vt:lpstr>
      <vt:lpstr>How to read the Dimensions circle</vt:lpstr>
      <vt:lpstr>Added Creative Commons License</vt:lpstr>
      <vt:lpstr>Creative Commons in the deposit form</vt:lpstr>
      <vt:lpstr>DOI choice added to the deposit form</vt:lpstr>
      <vt:lpstr>Cleaning up older records</vt:lpstr>
      <vt:lpstr>What’s next</vt:lpstr>
      <vt:lpstr>ORCID: login and author iDs</vt:lpstr>
      <vt:lpstr>UMU IR is registered as a Dspace instance at https://dspace.org/</vt:lpstr>
      <vt:lpstr>Sources and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Atlas Blue Derrick</dc:creator>
  <cp:lastModifiedBy>Atlas Blue Derrick</cp:lastModifiedBy>
  <cp:revision>22</cp:revision>
  <dcterms:created xsi:type="dcterms:W3CDTF">2026-10-13T18:23:20Z</dcterms:created>
  <dcterms:modified xsi:type="dcterms:W3CDTF">2026-10-21T08:40:00Z</dcterms:modified>
</cp:coreProperties>
</file>